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embeddedFontLst>
    <p:embeddedFont>
      <p:font typeface="Corbel" panose="020B0503020204020204" pitchFamily="34" charset="0"/>
      <p:regular r:id="rId18"/>
      <p:bold r:id="rId19"/>
      <p:italic r:id="rId20"/>
      <p:boldItalic r:id="rId21"/>
    </p:embeddedFont>
    <p:embeddedFont>
      <p:font typeface="Roboto" panose="02000000000000000000" pitchFamily="2" charset="0"/>
      <p:regular r:id="rId22"/>
      <p:bold r:id="rId23"/>
      <p:italic r:id="rId24"/>
      <p:boldItalic r:id="rId25"/>
    </p:embeddedFont>
    <p:embeddedFont>
      <p:font typeface="Verdana" panose="020B0604030504040204" pitchFamily="3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jY+kVxjWGK2HPcikjLWo/kPZDI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61AE046-4E08-4878-A718-0BA8D00E82AD}">
  <a:tblStyle styleId="{A61AE046-4E08-4878-A718-0BA8D00E82A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customschemas.google.com/relationships/presentationmetadata" Target="metadata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15689033503835"/>
          <c:y val="0.10864881582557631"/>
          <c:w val="0.78834189669499233"/>
          <c:h val="0.446015622648521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Hoja1!$B$77</c:f>
              <c:strCache>
                <c:ptCount val="1"/>
                <c:pt idx="0">
                  <c:v>Siniestros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Hoja1!$A$78:$A$90</c:f>
              <c:strCache>
                <c:ptCount val="13"/>
                <c:pt idx="0">
                  <c:v>Velocidad imprudente y pérdida de control del vehículo</c:v>
                </c:pt>
                <c:pt idx="1">
                  <c:v>Imprudencia del conductor</c:v>
                </c:pt>
                <c:pt idx="2">
                  <c:v>Imprudencia del peatón</c:v>
                </c:pt>
                <c:pt idx="3">
                  <c:v>Alcohol en conductor</c:v>
                </c:pt>
                <c:pt idx="4">
                  <c:v>Desobediencia a señalización</c:v>
                </c:pt>
                <c:pt idx="5">
                  <c:v>Drogas y/o fatiga en conductor</c:v>
                </c:pt>
                <c:pt idx="6">
                  <c:v>Alcohol en peatón</c:v>
                </c:pt>
                <c:pt idx="7">
                  <c:v>Causas no determinadas</c:v>
                </c:pt>
                <c:pt idx="8">
                  <c:v>Otras causas</c:v>
                </c:pt>
                <c:pt idx="9">
                  <c:v>Fallas mecánicas</c:v>
                </c:pt>
                <c:pt idx="10">
                  <c:v>Deficiencias viales</c:v>
                </c:pt>
                <c:pt idx="11">
                  <c:v>Imprudencia del pasajero</c:v>
                </c:pt>
                <c:pt idx="12">
                  <c:v>Alcohol en pasajero</c:v>
                </c:pt>
              </c:strCache>
            </c:strRef>
          </c:cat>
          <c:val>
            <c:numRef>
              <c:f>Hoja1!$B$78:$B$90</c:f>
              <c:numCache>
                <c:formatCode>#,##0</c:formatCode>
                <c:ptCount val="13"/>
                <c:pt idx="0">
                  <c:v>74824</c:v>
                </c:pt>
                <c:pt idx="1">
                  <c:v>409309</c:v>
                </c:pt>
                <c:pt idx="2">
                  <c:v>22297</c:v>
                </c:pt>
                <c:pt idx="3">
                  <c:v>66039</c:v>
                </c:pt>
                <c:pt idx="4">
                  <c:v>73933</c:v>
                </c:pt>
                <c:pt idx="5">
                  <c:v>6868</c:v>
                </c:pt>
                <c:pt idx="6">
                  <c:v>2740</c:v>
                </c:pt>
                <c:pt idx="7">
                  <c:v>87563</c:v>
                </c:pt>
                <c:pt idx="8">
                  <c:v>61343</c:v>
                </c:pt>
                <c:pt idx="9">
                  <c:v>12687</c:v>
                </c:pt>
                <c:pt idx="10">
                  <c:v>9005</c:v>
                </c:pt>
                <c:pt idx="11">
                  <c:v>2268</c:v>
                </c:pt>
                <c:pt idx="12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68-4BB5-B2E8-26B69F1473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94899400"/>
        <c:axId val="394682432"/>
      </c:barChart>
      <c:lineChart>
        <c:grouping val="standard"/>
        <c:varyColors val="0"/>
        <c:ser>
          <c:idx val="1"/>
          <c:order val="1"/>
          <c:tx>
            <c:strRef>
              <c:f>Hoja1!$C$77</c:f>
              <c:strCache>
                <c:ptCount val="1"/>
                <c:pt idx="0">
                  <c:v>Fallecidos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Hoja1!$A$78:$A$90</c:f>
              <c:strCache>
                <c:ptCount val="13"/>
                <c:pt idx="0">
                  <c:v>Velocidad imprudente y pérdida de control del vehículo</c:v>
                </c:pt>
                <c:pt idx="1">
                  <c:v>Imprudencia del conductor</c:v>
                </c:pt>
                <c:pt idx="2">
                  <c:v>Imprudencia del peatón</c:v>
                </c:pt>
                <c:pt idx="3">
                  <c:v>Alcohol en conductor</c:v>
                </c:pt>
                <c:pt idx="4">
                  <c:v>Desobediencia a señalización</c:v>
                </c:pt>
                <c:pt idx="5">
                  <c:v>Drogas y/o fatiga en conductor</c:v>
                </c:pt>
                <c:pt idx="6">
                  <c:v>Alcohol en peatón</c:v>
                </c:pt>
                <c:pt idx="7">
                  <c:v>Causas no determinadas</c:v>
                </c:pt>
                <c:pt idx="8">
                  <c:v>Otras causas</c:v>
                </c:pt>
                <c:pt idx="9">
                  <c:v>Fallas mecánicas</c:v>
                </c:pt>
                <c:pt idx="10">
                  <c:v>Deficiencias viales</c:v>
                </c:pt>
                <c:pt idx="11">
                  <c:v>Imprudencia del pasajero</c:v>
                </c:pt>
                <c:pt idx="12">
                  <c:v>Alcohol en pasajero</c:v>
                </c:pt>
              </c:strCache>
            </c:strRef>
          </c:cat>
          <c:val>
            <c:numRef>
              <c:f>Hoja1!$C$78:$C$90</c:f>
              <c:numCache>
                <c:formatCode>#,##0</c:formatCode>
                <c:ptCount val="13"/>
                <c:pt idx="0">
                  <c:v>4699</c:v>
                </c:pt>
                <c:pt idx="1">
                  <c:v>4468</c:v>
                </c:pt>
                <c:pt idx="2">
                  <c:v>3363</c:v>
                </c:pt>
                <c:pt idx="3">
                  <c:v>1296</c:v>
                </c:pt>
                <c:pt idx="4">
                  <c:v>761</c:v>
                </c:pt>
                <c:pt idx="5">
                  <c:v>343</c:v>
                </c:pt>
                <c:pt idx="6">
                  <c:v>333</c:v>
                </c:pt>
                <c:pt idx="7">
                  <c:v>316</c:v>
                </c:pt>
                <c:pt idx="8">
                  <c:v>263</c:v>
                </c:pt>
                <c:pt idx="9">
                  <c:v>149</c:v>
                </c:pt>
                <c:pt idx="10">
                  <c:v>60</c:v>
                </c:pt>
                <c:pt idx="11">
                  <c:v>46</c:v>
                </c:pt>
                <c:pt idx="12">
                  <c:v>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1E68-4BB5-B2E8-26B69F1473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8819904"/>
        <c:axId val="488819576"/>
      </c:lineChart>
      <c:catAx>
        <c:axId val="394899400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s-SV"/>
          </a:p>
        </c:txPr>
        <c:crossAx val="394682432"/>
        <c:crosses val="autoZero"/>
        <c:auto val="0"/>
        <c:lblAlgn val="ctr"/>
        <c:lblOffset val="100"/>
        <c:tickLblSkip val="1"/>
        <c:noMultiLvlLbl val="0"/>
      </c:catAx>
      <c:valAx>
        <c:axId val="39468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r>
                  <a:rPr lang="es-CL" sz="1600" b="1">
                    <a:latin typeface="Roboto" panose="02000000000000000000" pitchFamily="2" charset="0"/>
                    <a:ea typeface="Roboto" panose="02000000000000000000" pitchFamily="2" charset="0"/>
                  </a:rPr>
                  <a:t>Siniestros</a:t>
                </a:r>
              </a:p>
            </c:rich>
          </c:tx>
          <c:layout>
            <c:manualLayout>
              <c:xMode val="edge"/>
              <c:yMode val="edge"/>
              <c:x val="6.6009115375742639E-3"/>
              <c:y val="0.2667113352099355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pPr>
              <a:endParaRPr lang="es-SV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SV"/>
          </a:p>
        </c:txPr>
        <c:crossAx val="394899400"/>
        <c:crosses val="autoZero"/>
        <c:crossBetween val="between"/>
      </c:valAx>
      <c:valAx>
        <c:axId val="488819576"/>
        <c:scaling>
          <c:orientation val="minMax"/>
        </c:scaling>
        <c:delete val="0"/>
        <c:axPos val="r"/>
        <c:title>
          <c:tx>
            <c:rich>
              <a:bodyPr rot="5400000" spcFirstLastPara="1" vertOverflow="ellipsis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 sz="1600" b="1" dirty="0"/>
                  <a:t>Fallecidos</a:t>
                </a:r>
              </a:p>
            </c:rich>
          </c:tx>
          <c:layout>
            <c:manualLayout>
              <c:xMode val="edge"/>
              <c:yMode val="edge"/>
              <c:x val="0.9751748712173256"/>
              <c:y val="0.266060500575587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5400000" spcFirstLastPara="1" vertOverflow="ellipsis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SV"/>
            </a:p>
          </c:txPr>
        </c:title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SV"/>
          </a:p>
        </c:txPr>
        <c:crossAx val="488819904"/>
        <c:crosses val="max"/>
        <c:crossBetween val="between"/>
      </c:valAx>
      <c:catAx>
        <c:axId val="4888199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888195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5592707079206836"/>
          <c:y val="0.93831793271887909"/>
          <c:w val="0.21668853443935787"/>
          <c:h val="5.09424833841952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SV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SV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0.26932</cdr:x>
      <cdr:y>0.09592</cdr:y>
    </cdr:from>
    <cdr:to>
      <cdr:x>0.48923</cdr:x>
      <cdr:y>0.21004</cdr:y>
    </cdr:to>
    <cdr:sp macro="" textlink="">
      <cdr:nvSpPr>
        <cdr:cNvPr id="2" name="CuadroTexto 10"/>
        <cdr:cNvSpPr txBox="1"/>
      </cdr:nvSpPr>
      <cdr:spPr>
        <a:xfrm xmlns:a="http://schemas.openxmlformats.org/drawingml/2006/main">
          <a:off x="2431787" y="439782"/>
          <a:ext cx="1985673" cy="52322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75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CL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L" sz="1400" b="1" dirty="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rPr>
            <a:t>Fallecidos: </a:t>
          </a:r>
          <a:r>
            <a:rPr lang="es-CL" sz="1400" dirty="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rPr>
            <a:t>29% a causa de velocidad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f56e3529c3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g1f56e3529c3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f56e3529c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g1f56e3529c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6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5.png"/><Relationship Id="rId5" Type="http://schemas.openxmlformats.org/officeDocument/2006/relationships/image" Target="../media/image7.png"/><Relationship Id="rId10" Type="http://schemas.openxmlformats.org/officeDocument/2006/relationships/image" Target="../media/image24.png"/><Relationship Id="rId4" Type="http://schemas.openxmlformats.org/officeDocument/2006/relationships/image" Target="../media/image6.png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56907" y="1917553"/>
            <a:ext cx="9478185" cy="3671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83630" y="5902416"/>
            <a:ext cx="6081393" cy="642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69146" y="442743"/>
            <a:ext cx="6253706" cy="131829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2170386" y="2469931"/>
            <a:ext cx="7688317" cy="1823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GESTIÓN DE LA VELOCIDAD  EN CHILE:</a:t>
            </a:r>
            <a:endParaRPr/>
          </a:p>
          <a:p>
            <a:pPr marL="0" marR="0" lvl="0" indent="0" algn="ctr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Aprendizajes y Desafíos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1356903" y="4397414"/>
            <a:ext cx="9478185" cy="669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0" i="0" u="none" strike="noStrike" cap="none" dirty="0">
                <a:solidFill>
                  <a:srgbClr val="00AFEF"/>
                </a:solidFill>
                <a:latin typeface="Arial"/>
                <a:ea typeface="Arial"/>
                <a:cs typeface="Arial"/>
                <a:sym typeface="Arial"/>
              </a:rPr>
              <a:t>Marcela Espinosa Leyton</a:t>
            </a:r>
            <a:endParaRPr sz="4000" b="0" i="0" u="none" strike="noStrike" cap="none" dirty="0">
              <a:solidFill>
                <a:srgbClr val="00AFE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356905" y="4852042"/>
            <a:ext cx="9478185" cy="617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6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CONASET</a:t>
            </a:r>
            <a:endParaRPr sz="2800" b="0" i="0" u="none" strike="noStrike" cap="non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681"/>
            <a:ext cx="12192000" cy="136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659" y="382761"/>
            <a:ext cx="1774557" cy="64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28970" y="431446"/>
            <a:ext cx="4126371" cy="70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01657" y="229517"/>
            <a:ext cx="3693248" cy="1038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11216" y="1391480"/>
            <a:ext cx="7777018" cy="4639942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"/>
          <p:cNvSpPr txBox="1"/>
          <p:nvPr/>
        </p:nvSpPr>
        <p:spPr>
          <a:xfrm>
            <a:off x="9357693" y="6004646"/>
            <a:ext cx="209223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Carabineros de Chile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Elaboración: CONASET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Fallecidos a 48 horas de ocurrido el siniestro.</a:t>
            </a:r>
            <a:endParaRPr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681"/>
            <a:ext cx="12192000" cy="136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659" y="382761"/>
            <a:ext cx="1774557" cy="64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28970" y="431446"/>
            <a:ext cx="4126371" cy="70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01657" y="229517"/>
            <a:ext cx="3693248" cy="1038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59346" y="1800247"/>
            <a:ext cx="9088582" cy="394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3"/>
          <p:cNvSpPr txBox="1"/>
          <p:nvPr/>
        </p:nvSpPr>
        <p:spPr>
          <a:xfrm>
            <a:off x="690317" y="5830664"/>
            <a:ext cx="209223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Carabineros de Chile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Elaboración: CONASET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Fallecidos a 48 horas de ocurrido el siniestro.</a:t>
            </a:r>
            <a:endParaRPr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681"/>
            <a:ext cx="12192000" cy="136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659" y="382761"/>
            <a:ext cx="1774557" cy="64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28970" y="431446"/>
            <a:ext cx="4126371" cy="70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01657" y="229517"/>
            <a:ext cx="3693248" cy="103856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"/>
          <p:cNvSpPr txBox="1"/>
          <p:nvPr/>
        </p:nvSpPr>
        <p:spPr>
          <a:xfrm>
            <a:off x="175491" y="1365841"/>
            <a:ext cx="121920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2800"/>
              <a:buFont typeface="Arial"/>
              <a:buNone/>
            </a:pPr>
            <a:r>
              <a:rPr lang="es-ES" sz="2800" b="1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Principales causas de los fallecidos en siniestros viales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2800"/>
              <a:buFont typeface="Arial"/>
              <a:buNone/>
            </a:pPr>
            <a:r>
              <a:rPr lang="es-ES" sz="2800" b="1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(2013 - 2022)</a:t>
            </a:r>
            <a:endParaRPr sz="2800" b="1" i="0" u="none" strike="noStrike" cap="non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45926" y="2686517"/>
            <a:ext cx="1343214" cy="1343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59456" y="2762116"/>
            <a:ext cx="1343214" cy="1343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318288" y="4583175"/>
            <a:ext cx="1370852" cy="137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174663" y="4583175"/>
            <a:ext cx="1312800" cy="1370852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"/>
          <p:cNvSpPr txBox="1"/>
          <p:nvPr/>
        </p:nvSpPr>
        <p:spPr>
          <a:xfrm>
            <a:off x="2386738" y="2803145"/>
            <a:ext cx="191322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600"/>
              <a:buFont typeface="Arial"/>
              <a:buNone/>
            </a:pPr>
            <a:r>
              <a:rPr lang="es-ES" sz="3600" b="1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29%</a:t>
            </a:r>
            <a:endParaRPr sz="3600" b="1" i="0" u="none" strike="noStrike" cap="non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7846074" y="2803145"/>
            <a:ext cx="191322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600"/>
              <a:buFont typeface="Arial"/>
              <a:buNone/>
            </a:pPr>
            <a:r>
              <a:rPr lang="es-ES" sz="3600" b="1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28%</a:t>
            </a:r>
            <a:endParaRPr sz="3600" b="1" i="0" u="none" strike="noStrike" cap="non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2405061" y="4725702"/>
            <a:ext cx="191322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600"/>
              <a:buFont typeface="Arial"/>
              <a:buNone/>
            </a:pPr>
            <a:r>
              <a:rPr lang="es-ES" sz="3600" b="1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21%</a:t>
            </a:r>
            <a:endParaRPr sz="3600" b="1" i="0" u="none" strike="noStrike" cap="non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7878928" y="4593244"/>
            <a:ext cx="191322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600"/>
              <a:buFont typeface="Arial"/>
              <a:buNone/>
            </a:pPr>
            <a:r>
              <a:rPr lang="es-ES" sz="3600" b="1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8%</a:t>
            </a:r>
            <a:endParaRPr sz="3600" b="1" i="0" u="none" strike="noStrike" cap="non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1810796" y="3363311"/>
            <a:ext cx="24504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Verdana"/>
              <a:buNone/>
            </a:pPr>
            <a:r>
              <a:rPr lang="es-ES" sz="1200" b="0" i="0" u="none" strike="noStrike" cap="none">
                <a:solidFill>
                  <a:srgbClr val="1F3864"/>
                </a:solidFill>
                <a:latin typeface="Verdana"/>
                <a:ea typeface="Verdana"/>
                <a:cs typeface="Verdana"/>
                <a:sym typeface="Verdana"/>
              </a:rPr>
              <a:t>VELOCIDAD IMPRUDENTE Y PÉRDIDA DE CONTROL DEL VEHÍCULO</a:t>
            </a:r>
            <a:endParaRPr sz="1200" b="0" i="0" u="none" strike="noStrike" cap="none">
              <a:solidFill>
                <a:srgbClr val="1F3864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9" name="Google Shape;129;p4"/>
          <p:cNvSpPr/>
          <p:nvPr/>
        </p:nvSpPr>
        <p:spPr>
          <a:xfrm>
            <a:off x="1610943" y="5285868"/>
            <a:ext cx="268902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Verdana"/>
              <a:buNone/>
            </a:pPr>
            <a:r>
              <a:rPr lang="es-ES" sz="1200" b="0" i="0" u="none" strike="noStrike" cap="none">
                <a:solidFill>
                  <a:srgbClr val="1F3864"/>
                </a:solidFill>
                <a:latin typeface="Verdana"/>
                <a:ea typeface="Verdana"/>
                <a:cs typeface="Verdana"/>
                <a:sym typeface="Verdana"/>
              </a:rPr>
              <a:t>IMPRUDENCIA 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Verdana"/>
              <a:buNone/>
            </a:pPr>
            <a:r>
              <a:rPr lang="es-ES" sz="1200" b="0" i="0" u="none" strike="noStrike" cap="none">
                <a:solidFill>
                  <a:srgbClr val="1F3864"/>
                </a:solidFill>
                <a:latin typeface="Verdana"/>
                <a:ea typeface="Verdana"/>
                <a:cs typeface="Verdana"/>
                <a:sym typeface="Verdana"/>
              </a:rPr>
              <a:t>DEL PEATÓN</a:t>
            </a:r>
            <a:endParaRPr sz="1200" b="0" i="0" u="none" strike="noStrike" cap="none">
              <a:solidFill>
                <a:srgbClr val="1F3864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0" name="Google Shape;130;p4"/>
          <p:cNvSpPr/>
          <p:nvPr/>
        </p:nvSpPr>
        <p:spPr>
          <a:xfrm>
            <a:off x="7846074" y="3346895"/>
            <a:ext cx="207139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Verdana"/>
              <a:buNone/>
            </a:pPr>
            <a:r>
              <a:rPr lang="es-ES" sz="1200" b="0" i="0" u="none" strike="noStrike" cap="none">
                <a:solidFill>
                  <a:srgbClr val="1F3864"/>
                </a:solidFill>
                <a:latin typeface="Verdana"/>
                <a:ea typeface="Verdana"/>
                <a:cs typeface="Verdana"/>
                <a:sym typeface="Verdana"/>
              </a:rPr>
              <a:t>IMPRUDENCIA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Verdana"/>
              <a:buNone/>
            </a:pPr>
            <a:r>
              <a:rPr lang="es-ES" sz="1200" b="0" i="0" u="none" strike="noStrike" cap="none">
                <a:solidFill>
                  <a:srgbClr val="1F3864"/>
                </a:solidFill>
                <a:latin typeface="Verdana"/>
                <a:ea typeface="Verdana"/>
                <a:cs typeface="Verdana"/>
                <a:sym typeface="Verdana"/>
              </a:rPr>
              <a:t>DEL CONDUCTOR</a:t>
            </a:r>
            <a:endParaRPr sz="1200" b="0" i="0" u="none" strike="noStrike" cap="none">
              <a:solidFill>
                <a:srgbClr val="1F3864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7859689" y="5225991"/>
            <a:ext cx="187020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Verdana"/>
              <a:buNone/>
            </a:pPr>
            <a:r>
              <a:rPr lang="es-ES" sz="1200" b="0" i="0" u="none" strike="noStrike" cap="none">
                <a:solidFill>
                  <a:srgbClr val="1F3864"/>
                </a:solidFill>
                <a:latin typeface="Verdana"/>
                <a:ea typeface="Verdana"/>
                <a:cs typeface="Verdana"/>
                <a:sym typeface="Verdana"/>
              </a:rPr>
              <a:t>ALCOHOL EN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Verdana"/>
              <a:buNone/>
            </a:pPr>
            <a:r>
              <a:rPr lang="es-ES" sz="1200" b="0" i="0" u="none" strike="noStrike" cap="none">
                <a:solidFill>
                  <a:srgbClr val="1F3864"/>
                </a:solidFill>
                <a:latin typeface="Verdana"/>
                <a:ea typeface="Verdana"/>
                <a:cs typeface="Verdana"/>
                <a:sym typeface="Verdana"/>
              </a:rPr>
              <a:t>CONDUCTOR</a:t>
            </a:r>
            <a:endParaRPr sz="1200" b="0" i="0" u="none" strike="noStrike" cap="none">
              <a:solidFill>
                <a:srgbClr val="1F3864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681"/>
            <a:ext cx="12192000" cy="136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659" y="382761"/>
            <a:ext cx="1774557" cy="64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28970" y="431446"/>
            <a:ext cx="4126371" cy="70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01657" y="229517"/>
            <a:ext cx="3693248" cy="103856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0" name="Google Shape;140;p5"/>
          <p:cNvGraphicFramePr/>
          <p:nvPr/>
        </p:nvGraphicFramePr>
        <p:xfrm>
          <a:off x="1616363" y="2225963"/>
          <a:ext cx="9328728" cy="4036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1" name="Google Shape;141;p5"/>
          <p:cNvSpPr txBox="1"/>
          <p:nvPr/>
        </p:nvSpPr>
        <p:spPr>
          <a:xfrm>
            <a:off x="6638925" y="3227060"/>
            <a:ext cx="2036649" cy="523220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Siniestros: </a:t>
            </a:r>
            <a:r>
              <a:rPr lang="es-ES" sz="14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9% a causa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de velocidad</a:t>
            </a: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" name="Google Shape;142;p5"/>
          <p:cNvSpPr/>
          <p:nvPr/>
        </p:nvSpPr>
        <p:spPr>
          <a:xfrm>
            <a:off x="587254" y="1598318"/>
            <a:ext cx="1101749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i="0" u="none" strike="noStrike">
                <a:solidFill>
                  <a:srgbClr val="1E4E79"/>
                </a:solidFill>
                <a:latin typeface="Roboto"/>
                <a:ea typeface="Roboto"/>
                <a:cs typeface="Roboto"/>
                <a:sym typeface="Roboto"/>
              </a:rPr>
              <a:t>Velocidad como principal causa de fallecidos (2013-2022)</a:t>
            </a:r>
            <a:endParaRPr sz="2800" b="1">
              <a:solidFill>
                <a:srgbClr val="1E4E7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681"/>
            <a:ext cx="12192000" cy="136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659" y="382761"/>
            <a:ext cx="1774557" cy="64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28970" y="431446"/>
            <a:ext cx="4126371" cy="70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01657" y="229517"/>
            <a:ext cx="3693248" cy="103856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6"/>
          <p:cNvSpPr txBox="1"/>
          <p:nvPr/>
        </p:nvSpPr>
        <p:spPr>
          <a:xfrm>
            <a:off x="3020291" y="3177309"/>
            <a:ext cx="534665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AVANCES NORMATIVOS </a:t>
            </a:r>
            <a:endParaRPr sz="4000" b="1">
              <a:solidFill>
                <a:srgbClr val="2E75B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g1f56e3529c3_0_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681"/>
            <a:ext cx="12191998" cy="136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1f56e3529c3_0_9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659" y="382761"/>
            <a:ext cx="1774557" cy="64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1f56e3529c3_0_9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28970" y="431446"/>
            <a:ext cx="4126372" cy="70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1f56e3529c3_0_9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01657" y="229517"/>
            <a:ext cx="3693248" cy="1038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1f56e3529c3_0_9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92325" y="2708800"/>
            <a:ext cx="4799675" cy="219210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1f56e3529c3_0_95"/>
          <p:cNvSpPr txBox="1"/>
          <p:nvPr/>
        </p:nvSpPr>
        <p:spPr>
          <a:xfrm>
            <a:off x="789125" y="2136875"/>
            <a:ext cx="6412500" cy="53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rgbClr val="475156"/>
              </a:buClr>
              <a:buSzPts val="2400"/>
              <a:buFont typeface="Calibri"/>
              <a:buChar char="●"/>
            </a:pPr>
            <a:r>
              <a:rPr lang="es-ES" sz="2400">
                <a:solidFill>
                  <a:srgbClr val="475156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En el marco de la Ley de Convivencia Vial que entró en vigencia el 11 de noviembre de 2018 y que modifica la Ley de Tránsito, se incorporó la definición de </a:t>
            </a:r>
            <a:r>
              <a:rPr lang="es-ES" sz="2400" b="1">
                <a:solidFill>
                  <a:srgbClr val="475156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Zonas de Tránsito Calmado.</a:t>
            </a:r>
            <a:endParaRPr sz="2400" b="1">
              <a:solidFill>
                <a:srgbClr val="475156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475156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rgbClr val="475156"/>
              </a:buClr>
              <a:buSzPts val="2400"/>
              <a:buFont typeface="Calibri"/>
              <a:buChar char="●"/>
            </a:pPr>
            <a:r>
              <a:rPr lang="es-ES" sz="2400" b="1">
                <a:solidFill>
                  <a:srgbClr val="475156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El objetivo es producir una red vial por la cual se circula calmadamente y en forma segura.</a:t>
            </a:r>
            <a:endParaRPr sz="2400" b="1">
              <a:solidFill>
                <a:srgbClr val="475156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475156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rgbClr val="475156"/>
              </a:buClr>
              <a:buSzPts val="2400"/>
              <a:buFont typeface="Calibri"/>
              <a:buChar char="●"/>
            </a:pPr>
            <a:r>
              <a:rPr lang="es-ES" sz="2400">
                <a:solidFill>
                  <a:srgbClr val="475156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Las Municipalidades en las zonas urbanas podrán establecer Zonas de Tránsito Calmado en áreas residenciales o de alta concentración de comercio y servicios, entre otras.</a:t>
            </a:r>
            <a:endParaRPr sz="2400">
              <a:solidFill>
                <a:srgbClr val="475156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475156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g1f56e3529c3_0_95"/>
          <p:cNvSpPr txBox="1"/>
          <p:nvPr/>
        </p:nvSpPr>
        <p:spPr>
          <a:xfrm>
            <a:off x="2936450" y="1521275"/>
            <a:ext cx="5317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ZONAS DE TRÁNSITO CALMADO</a:t>
            </a:r>
            <a:r>
              <a:rPr lang="es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f56e3529c3_0_0"/>
          <p:cNvSpPr txBox="1">
            <a:spLocks noGrp="1"/>
          </p:cNvSpPr>
          <p:nvPr>
            <p:ph type="sldNum" idx="12"/>
          </p:nvPr>
        </p:nvSpPr>
        <p:spPr>
          <a:xfrm>
            <a:off x="11480800" y="6356350"/>
            <a:ext cx="365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8</a:t>
            </a:fld>
            <a:endParaRPr/>
          </a:p>
        </p:txBody>
      </p:sp>
      <p:pic>
        <p:nvPicPr>
          <p:cNvPr id="168" name="Google Shape;168;g1f56e3529c3_0_0" descr="Imagen relacionad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4691" y="2624727"/>
            <a:ext cx="5313029" cy="2656514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1f56e3529c3_0_0"/>
          <p:cNvSpPr txBox="1"/>
          <p:nvPr/>
        </p:nvSpPr>
        <p:spPr>
          <a:xfrm>
            <a:off x="399925" y="1607575"/>
            <a:ext cx="11311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Rebaja de la velocidad en zonas urbanas de 60 a 50 KM/H (2018)</a:t>
            </a: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g1f56e3529c3_0_0"/>
          <p:cNvPicPr preferRelativeResize="0"/>
          <p:nvPr/>
        </p:nvPicPr>
        <p:blipFill rotWithShape="1">
          <a:blip r:embed="rId4">
            <a:alphaModFix/>
          </a:blip>
          <a:srcRect l="35284" r="26690"/>
          <a:stretch/>
        </p:blipFill>
        <p:spPr>
          <a:xfrm>
            <a:off x="3335680" y="5462605"/>
            <a:ext cx="3591072" cy="1258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1f56e3529c3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6"/>
            <a:ext cx="12191998" cy="136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1f56e3529c3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58657" y="136867"/>
            <a:ext cx="3693248" cy="1038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g1f56e3529c3_0_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35645" y="136871"/>
            <a:ext cx="4126372" cy="70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1f56e3529c3_0_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00134" y="331836"/>
            <a:ext cx="1774557" cy="6486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681"/>
            <a:ext cx="12192000" cy="136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659" y="382761"/>
            <a:ext cx="1774557" cy="64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28970" y="431446"/>
            <a:ext cx="4126371" cy="70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01657" y="229517"/>
            <a:ext cx="3693248" cy="103856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7"/>
          <p:cNvSpPr txBox="1"/>
          <p:nvPr/>
        </p:nvSpPr>
        <p:spPr>
          <a:xfrm>
            <a:off x="1839227" y="1474914"/>
            <a:ext cx="83788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Balance de la Ley de Reducción de Velocidad</a:t>
            </a:r>
            <a:endParaRPr/>
          </a:p>
        </p:txBody>
      </p:sp>
      <p:graphicFrame>
        <p:nvGraphicFramePr>
          <p:cNvPr id="184" name="Google Shape;184;p7"/>
          <p:cNvGraphicFramePr/>
          <p:nvPr/>
        </p:nvGraphicFramePr>
        <p:xfrm>
          <a:off x="648748" y="2268045"/>
          <a:ext cx="3000000" cy="3000000"/>
        </p:xfrm>
        <a:graphic>
          <a:graphicData uri="http://schemas.openxmlformats.org/drawingml/2006/table">
            <a:tbl>
              <a:tblPr firstRow="1" firstCol="1" bandRow="1">
                <a:noFill/>
                <a:tableStyleId>{A61AE046-4E08-4878-A718-0BA8D00E82AD}</a:tableStyleId>
              </a:tblPr>
              <a:tblGrid>
                <a:gridCol w="1577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7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7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7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7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7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77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92650">
                <a:tc gridSpan="7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Siniestros de tránsito registrados en zonas urbanas y causados por la velocidad imprudente 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y la pérdida de control del vehículo</a:t>
                      </a:r>
                      <a:endParaRPr sz="1800"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SV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2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Período</a:t>
                      </a:r>
                      <a:endParaRPr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b="1" u="none" strike="noStrike" cap="none"/>
                        <a:t>Siniestros</a:t>
                      </a:r>
                      <a:endParaRPr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b="1" u="none" strike="noStrike" cap="none"/>
                        <a:t>Fallecidos</a:t>
                      </a:r>
                      <a:endParaRPr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b="1" u="none" strike="noStrike" cap="none"/>
                        <a:t>Graves</a:t>
                      </a:r>
                      <a:endParaRPr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b="1" u="none" strike="noStrike" cap="none"/>
                        <a:t>Menos graves</a:t>
                      </a:r>
                      <a:endParaRPr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b="1" u="none" strike="noStrike" cap="none"/>
                        <a:t>Leves</a:t>
                      </a:r>
                      <a:endParaRPr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b="1" u="none" strike="noStrike" cap="none"/>
                        <a:t>Total Lesionados</a:t>
                      </a:r>
                      <a:endParaRPr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Antes (2017)</a:t>
                      </a:r>
                      <a:endParaRPr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4.471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133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616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260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2.729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3.605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2018</a:t>
                      </a:r>
                      <a:endParaRPr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3.975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98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545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246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2.340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3.131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2019</a:t>
                      </a:r>
                      <a:endParaRPr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4.215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127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510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227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2.348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3.085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2020</a:t>
                      </a:r>
                      <a:endParaRPr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4.104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163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493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255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2.082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2.830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2021</a:t>
                      </a:r>
                      <a:endParaRPr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4.562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170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628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287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2.267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3.182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6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2022</a:t>
                      </a:r>
                      <a:endParaRPr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3.230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107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388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145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1.277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1.810</a:t>
                      </a:r>
                      <a:endParaRPr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7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/>
                        <a:t>Variación % Año 2022</a:t>
                      </a:r>
                      <a:endParaRPr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b="1" u="none" strike="noStrike" cap="none">
                          <a:solidFill>
                            <a:srgbClr val="FF0000"/>
                          </a:solidFill>
                        </a:rPr>
                        <a:t>-28%</a:t>
                      </a:r>
                      <a:endParaRPr b="1" i="0" u="none" strike="noStrike" cap="non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b="1" u="none" strike="noStrike" cap="none">
                          <a:solidFill>
                            <a:srgbClr val="FF0000"/>
                          </a:solidFill>
                        </a:rPr>
                        <a:t>-20%</a:t>
                      </a:r>
                      <a:endParaRPr b="1" i="0" u="none" strike="noStrike" cap="non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b="1" u="none" strike="noStrike" cap="none">
                          <a:solidFill>
                            <a:srgbClr val="FF0000"/>
                          </a:solidFill>
                        </a:rPr>
                        <a:t>-37%</a:t>
                      </a:r>
                      <a:endParaRPr b="1" i="0" u="none" strike="noStrike" cap="non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b="1" u="none" strike="noStrike" cap="none">
                          <a:solidFill>
                            <a:srgbClr val="FF0000"/>
                          </a:solidFill>
                        </a:rPr>
                        <a:t>-44%</a:t>
                      </a:r>
                      <a:endParaRPr b="1" i="0" u="none" strike="noStrike" cap="non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b="1" u="none" strike="noStrike" cap="none">
                          <a:solidFill>
                            <a:srgbClr val="FF0000"/>
                          </a:solidFill>
                        </a:rPr>
                        <a:t>-53%</a:t>
                      </a:r>
                      <a:endParaRPr b="1" i="0" u="none" strike="noStrike" cap="non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b="1" u="none" strike="noStrike" cap="none">
                          <a:solidFill>
                            <a:srgbClr val="FF0000"/>
                          </a:solidFill>
                        </a:rPr>
                        <a:t>-50%</a:t>
                      </a:r>
                      <a:endParaRPr b="1" i="0" u="none" strike="noStrike" cap="non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681"/>
            <a:ext cx="12192000" cy="136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659" y="382761"/>
            <a:ext cx="1774557" cy="64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28970" y="431446"/>
            <a:ext cx="4126371" cy="70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01657" y="229517"/>
            <a:ext cx="3693248" cy="1038561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8"/>
          <p:cNvSpPr txBox="1"/>
          <p:nvPr/>
        </p:nvSpPr>
        <p:spPr>
          <a:xfrm>
            <a:off x="748725" y="1540700"/>
            <a:ext cx="11106600" cy="5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2300"/>
              <a:buFont typeface="Arial"/>
              <a:buNone/>
            </a:pPr>
            <a:r>
              <a:rPr lang="es-ES" sz="23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LEY N° 21.495 QUE SANCIONA CARRERAS NO AUTORIZADAS </a:t>
            </a:r>
            <a:endParaRPr sz="2300" b="1">
              <a:solidFill>
                <a:srgbClr val="2E75B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4" name="Google Shape;194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36659" y="2696414"/>
            <a:ext cx="3665912" cy="2168244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8"/>
          <p:cNvSpPr txBox="1"/>
          <p:nvPr/>
        </p:nvSpPr>
        <p:spPr>
          <a:xfrm>
            <a:off x="4101803" y="2059803"/>
            <a:ext cx="7842455" cy="5353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Arial"/>
              <a:buChar char="•"/>
            </a:pPr>
            <a:r>
              <a:rPr lang="es-ES"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Establece las hipótesis de carreras no autorizadas.</a:t>
            </a:r>
            <a:endParaRPr/>
          </a:p>
          <a:p>
            <a:pPr marL="971550" marR="0" lvl="1" indent="-28575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Arial"/>
              <a:buChar char="•"/>
            </a:pPr>
            <a:r>
              <a:rPr lang="es-ES" sz="1600" b="0" i="0" u="none" strike="noStrike" cap="none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Carreras que se efectúen contra otros vehículos, contra reloj o cualquier otro dispositivo para medir el tiempo, para medir velocidades máximas o hasta llegar o pasar un punto, meta o destino determinado.</a:t>
            </a:r>
            <a:endParaRPr/>
          </a:p>
          <a:p>
            <a:pPr marL="971550" marR="0" lvl="1" indent="-28575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Arial"/>
              <a:buChar char="•"/>
            </a:pPr>
            <a:r>
              <a:rPr lang="es-ES" sz="1600" b="0" i="0" u="none" strike="noStrike" cap="none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Competencia de destrezas, deslizamientos o derrapes.</a:t>
            </a:r>
            <a:endParaRPr/>
          </a:p>
          <a:p>
            <a:pPr marL="971550" marR="0" lvl="1" indent="-28575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Arial"/>
              <a:buChar char="•"/>
            </a:pPr>
            <a:r>
              <a:rPr lang="es-ES" sz="1600" b="0" i="0" u="none" strike="noStrike" cap="none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Competencias de maniobras o de velocidad que pongan en peligro la vida o integridad física de terceras personas.</a:t>
            </a:r>
            <a:endParaRPr/>
          </a:p>
          <a:p>
            <a:pPr marL="685800" marR="0" lvl="1" indent="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2E75B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Arial"/>
              <a:buChar char="•"/>
            </a:pPr>
            <a:r>
              <a:rPr lang="es-ES"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Faculta al juez a retirar de circulación a los vehículos que participen en dicho tipo de carreras.</a:t>
            </a:r>
            <a:endParaRPr/>
          </a:p>
          <a:p>
            <a:pPr marL="285750" marR="0" lvl="0" indent="-1841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rgbClr val="2E75B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Arial"/>
              <a:buChar char="•"/>
            </a:pPr>
            <a:r>
              <a:rPr lang="es-ES"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Tipifica como un delito la organización y participación en carreras no autorizadas.</a:t>
            </a:r>
            <a:endParaRPr/>
          </a:p>
          <a:p>
            <a:pPr marL="285750" marR="0" lvl="0" indent="-1841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rgbClr val="2E75B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Arial"/>
              <a:buChar char="•"/>
            </a:pPr>
            <a:r>
              <a:rPr lang="es-ES" sz="16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Establece como delito y multa el conducir un vehículo motorizado </a:t>
            </a:r>
            <a:r>
              <a:rPr lang="es-ES"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sobrepasando en 60 km/hr los límites de velocidad establecidos</a:t>
            </a:r>
            <a:r>
              <a:rPr lang="es-ES" sz="16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s-ES"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es-ES" sz="1600" b="1" i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velocidad temeraria</a:t>
            </a:r>
            <a:r>
              <a:rPr lang="es-ES"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r>
              <a:rPr lang="es-ES" sz="16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) para cada vía, sea que hayan, o no, lesionados o fallecidos.</a:t>
            </a:r>
            <a:endParaRPr sz="1600">
              <a:solidFill>
                <a:srgbClr val="2E75B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681"/>
            <a:ext cx="12192000" cy="136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659" y="382761"/>
            <a:ext cx="1774557" cy="64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28970" y="431446"/>
            <a:ext cx="4126371" cy="70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01657" y="229517"/>
            <a:ext cx="3693248" cy="1038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8113" y="1474914"/>
            <a:ext cx="2927119" cy="5203767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9"/>
          <p:cNvSpPr txBox="1"/>
          <p:nvPr/>
        </p:nvSpPr>
        <p:spPr>
          <a:xfrm>
            <a:off x="4009499" y="1760093"/>
            <a:ext cx="792400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2800"/>
              <a:buFont typeface="Arial"/>
              <a:buNone/>
            </a:pPr>
            <a:r>
              <a:rPr lang="es-ES" sz="2800" b="1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Sistema Actual de Fiscalización de Velocidad</a:t>
            </a:r>
            <a:endParaRPr sz="2800" b="1" i="0" u="none" strike="noStrike" cap="non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9"/>
          <p:cNvSpPr txBox="1"/>
          <p:nvPr/>
        </p:nvSpPr>
        <p:spPr>
          <a:xfrm>
            <a:off x="3893574" y="2535381"/>
            <a:ext cx="8155858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Arial"/>
              <a:buChar char="•"/>
            </a:pPr>
            <a:r>
              <a:rPr lang="es-ES" sz="160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Parque de vehículos motorizados (2022): 6.126.980</a:t>
            </a:r>
            <a:endParaRPr/>
          </a:p>
          <a:p>
            <a:pPr marL="342900" marR="0" lvl="0" indent="-2413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rgbClr val="2E75B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Arial"/>
              <a:buChar char="•"/>
            </a:pPr>
            <a:r>
              <a:rPr lang="es-ES" sz="160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Infracciones de velocidad anuales (2022): 135.813 </a:t>
            </a:r>
            <a:r>
              <a:rPr lang="es-ES" sz="1600" b="1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(2,2% del parque)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2E75B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 i="1">
              <a:solidFill>
                <a:srgbClr val="2E75B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“Solo 3 de cada 10.000 excesos de velocidad son detectados”</a:t>
            </a:r>
            <a:r>
              <a:rPr lang="es-ES" sz="2000" i="1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(Elvik y otros, 2004).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2E75B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2E75B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Resultado: </a:t>
            </a:r>
            <a:endParaRPr sz="1600">
              <a:solidFill>
                <a:srgbClr val="2E75B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2E75B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Bajo cumplimiento de los límites de velocidad y sensación de impunidad.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"/>
          <p:cNvSpPr txBox="1"/>
          <p:nvPr/>
        </p:nvSpPr>
        <p:spPr>
          <a:xfrm rot="-5400000">
            <a:off x="-2382512" y="3407583"/>
            <a:ext cx="6228014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Ley 21.549- CATI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Crea un sistema de tratamiento automatizado de infracciones del tránsito</a:t>
            </a:r>
            <a:endParaRPr sz="16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12" name="Google Shape;212;p10"/>
          <p:cNvGrpSpPr/>
          <p:nvPr/>
        </p:nvGrpSpPr>
        <p:grpSpPr>
          <a:xfrm>
            <a:off x="1410818" y="494815"/>
            <a:ext cx="10484163" cy="6165663"/>
            <a:chOff x="710065" y="5238"/>
            <a:chExt cx="10484163" cy="6165663"/>
          </a:xfrm>
        </p:grpSpPr>
        <p:sp>
          <p:nvSpPr>
            <p:cNvPr id="213" name="Google Shape;213;p10"/>
            <p:cNvSpPr/>
            <p:nvPr/>
          </p:nvSpPr>
          <p:spPr>
            <a:xfrm>
              <a:off x="2444548" y="480403"/>
              <a:ext cx="368745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stealth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0"/>
            <p:cNvSpPr txBox="1"/>
            <p:nvPr/>
          </p:nvSpPr>
          <p:spPr>
            <a:xfrm>
              <a:off x="2618937" y="524125"/>
              <a:ext cx="19967" cy="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0"/>
            <p:cNvSpPr/>
            <p:nvPr/>
          </p:nvSpPr>
          <p:spPr>
            <a:xfrm>
              <a:off x="710065" y="5238"/>
              <a:ext cx="1736283" cy="1041769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0"/>
            <p:cNvSpPr txBox="1"/>
            <p:nvPr/>
          </p:nvSpPr>
          <p:spPr>
            <a:xfrm>
              <a:off x="710065" y="5238"/>
              <a:ext cx="1736283" cy="1041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Enero </a:t>
              </a:r>
              <a:b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2014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Ingresa Proyecto de Ley a Cámara de Diputados por mensaje presidencial 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10"/>
            <p:cNvSpPr/>
            <p:nvPr/>
          </p:nvSpPr>
          <p:spPr>
            <a:xfrm>
              <a:off x="4580176" y="480403"/>
              <a:ext cx="368745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stealth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0"/>
            <p:cNvSpPr txBox="1"/>
            <p:nvPr/>
          </p:nvSpPr>
          <p:spPr>
            <a:xfrm>
              <a:off x="4754565" y="524125"/>
              <a:ext cx="19967" cy="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0"/>
            <p:cNvSpPr/>
            <p:nvPr/>
          </p:nvSpPr>
          <p:spPr>
            <a:xfrm>
              <a:off x="2845693" y="5238"/>
              <a:ext cx="1736283" cy="1041769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0"/>
            <p:cNvSpPr txBox="1"/>
            <p:nvPr/>
          </p:nvSpPr>
          <p:spPr>
            <a:xfrm>
              <a:off x="2845693" y="5238"/>
              <a:ext cx="1736283" cy="1041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2014-2015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 presenta urgencia simple en su tramitación en reiteradas ocasiones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0"/>
            <p:cNvSpPr/>
            <p:nvPr/>
          </p:nvSpPr>
          <p:spPr>
            <a:xfrm>
              <a:off x="6715804" y="480403"/>
              <a:ext cx="368745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stealth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0"/>
            <p:cNvSpPr txBox="1"/>
            <p:nvPr/>
          </p:nvSpPr>
          <p:spPr>
            <a:xfrm>
              <a:off x="6890193" y="524125"/>
              <a:ext cx="19967" cy="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0"/>
            <p:cNvSpPr/>
            <p:nvPr/>
          </p:nvSpPr>
          <p:spPr>
            <a:xfrm>
              <a:off x="4981321" y="5238"/>
              <a:ext cx="1736283" cy="1041769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0"/>
            <p:cNvSpPr txBox="1"/>
            <p:nvPr/>
          </p:nvSpPr>
          <p:spPr>
            <a:xfrm>
              <a:off x="4981321" y="5238"/>
              <a:ext cx="1736283" cy="1041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Marzo</a:t>
              </a:r>
              <a:b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2018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 retoma discusión con urgencia simple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0"/>
            <p:cNvSpPr/>
            <p:nvPr/>
          </p:nvSpPr>
          <p:spPr>
            <a:xfrm>
              <a:off x="8851433" y="480403"/>
              <a:ext cx="368745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stealth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0"/>
            <p:cNvSpPr txBox="1"/>
            <p:nvPr/>
          </p:nvSpPr>
          <p:spPr>
            <a:xfrm>
              <a:off x="9025822" y="524125"/>
              <a:ext cx="19967" cy="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10"/>
            <p:cNvSpPr/>
            <p:nvPr/>
          </p:nvSpPr>
          <p:spPr>
            <a:xfrm>
              <a:off x="7116949" y="5238"/>
              <a:ext cx="1736283" cy="1041769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0"/>
            <p:cNvSpPr txBox="1"/>
            <p:nvPr/>
          </p:nvSpPr>
          <p:spPr>
            <a:xfrm>
              <a:off x="7116949" y="5238"/>
              <a:ext cx="1736283" cy="1041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Junio</a:t>
              </a:r>
              <a:b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2018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 reformula por indicación sustitutiva presidencial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10"/>
            <p:cNvSpPr/>
            <p:nvPr/>
          </p:nvSpPr>
          <p:spPr>
            <a:xfrm>
              <a:off x="1578206" y="1045208"/>
              <a:ext cx="8603144" cy="56020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3663"/>
                  </a:lnTo>
                  <a:lnTo>
                    <a:pt x="0" y="63663"/>
                  </a:lnTo>
                  <a:lnTo>
                    <a:pt x="0" y="120000"/>
                  </a:lnTo>
                </a:path>
              </a:pathLst>
            </a:custGeom>
            <a:noFill/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stealth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0"/>
            <p:cNvSpPr txBox="1"/>
            <p:nvPr/>
          </p:nvSpPr>
          <p:spPr>
            <a:xfrm>
              <a:off x="5664193" y="1323313"/>
              <a:ext cx="431170" cy="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10"/>
            <p:cNvSpPr/>
            <p:nvPr/>
          </p:nvSpPr>
          <p:spPr>
            <a:xfrm>
              <a:off x="9252578" y="5238"/>
              <a:ext cx="1857545" cy="1041769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0"/>
            <p:cNvSpPr txBox="1"/>
            <p:nvPr/>
          </p:nvSpPr>
          <p:spPr>
            <a:xfrm>
              <a:off x="9252578" y="5238"/>
              <a:ext cx="1857545" cy="1041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Julio</a:t>
              </a:r>
              <a:b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2018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Informe financiero de la Dirección de Presupuestos de Chile (DIPRES)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10"/>
            <p:cNvSpPr/>
            <p:nvPr/>
          </p:nvSpPr>
          <p:spPr>
            <a:xfrm>
              <a:off x="2444548" y="2112980"/>
              <a:ext cx="368745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stealth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0"/>
            <p:cNvSpPr txBox="1"/>
            <p:nvPr/>
          </p:nvSpPr>
          <p:spPr>
            <a:xfrm>
              <a:off x="2618937" y="2156701"/>
              <a:ext cx="19967" cy="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0"/>
            <p:cNvSpPr/>
            <p:nvPr/>
          </p:nvSpPr>
          <p:spPr>
            <a:xfrm>
              <a:off x="710065" y="1637815"/>
              <a:ext cx="1736283" cy="1041769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0"/>
            <p:cNvSpPr txBox="1"/>
            <p:nvPr/>
          </p:nvSpPr>
          <p:spPr>
            <a:xfrm>
              <a:off x="710065" y="1637815"/>
              <a:ext cx="1736283" cy="1041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Octubre</a:t>
              </a:r>
              <a:b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2018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 da suma urgencia por parte del Ejecutivo	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10"/>
            <p:cNvSpPr/>
            <p:nvPr/>
          </p:nvSpPr>
          <p:spPr>
            <a:xfrm>
              <a:off x="4580176" y="2112980"/>
              <a:ext cx="368745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stealth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0"/>
            <p:cNvSpPr txBox="1"/>
            <p:nvPr/>
          </p:nvSpPr>
          <p:spPr>
            <a:xfrm>
              <a:off x="4754565" y="2156701"/>
              <a:ext cx="19967" cy="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10"/>
            <p:cNvSpPr/>
            <p:nvPr/>
          </p:nvSpPr>
          <p:spPr>
            <a:xfrm>
              <a:off x="2845693" y="1637815"/>
              <a:ext cx="1736283" cy="1041769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0"/>
            <p:cNvSpPr txBox="1"/>
            <p:nvPr/>
          </p:nvSpPr>
          <p:spPr>
            <a:xfrm>
              <a:off x="2845693" y="1637815"/>
              <a:ext cx="1736283" cy="1041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Mayo </a:t>
              </a:r>
              <a:b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2019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Informe de la Comisión de OO.PP., Transportes y Telecomunicaciones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10"/>
            <p:cNvSpPr/>
            <p:nvPr/>
          </p:nvSpPr>
          <p:spPr>
            <a:xfrm>
              <a:off x="6715804" y="2112980"/>
              <a:ext cx="368745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stealth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0"/>
            <p:cNvSpPr txBox="1"/>
            <p:nvPr/>
          </p:nvSpPr>
          <p:spPr>
            <a:xfrm>
              <a:off x="6890193" y="2156701"/>
              <a:ext cx="19967" cy="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10"/>
            <p:cNvSpPr/>
            <p:nvPr/>
          </p:nvSpPr>
          <p:spPr>
            <a:xfrm>
              <a:off x="4981321" y="1511813"/>
              <a:ext cx="1736283" cy="1293774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0"/>
            <p:cNvSpPr txBox="1"/>
            <p:nvPr/>
          </p:nvSpPr>
          <p:spPr>
            <a:xfrm>
              <a:off x="4981321" y="1511813"/>
              <a:ext cx="1736283" cy="1293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Junio</a:t>
              </a:r>
              <a:b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2019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Primer trámite constitucional concluido</a:t>
              </a:r>
              <a:r>
                <a:rPr lang="es-ES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Aprobación en general y particular en la Cámara de Diputados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10"/>
            <p:cNvSpPr/>
            <p:nvPr/>
          </p:nvSpPr>
          <p:spPr>
            <a:xfrm>
              <a:off x="8851433" y="2112980"/>
              <a:ext cx="368745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stealth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0"/>
            <p:cNvSpPr txBox="1"/>
            <p:nvPr/>
          </p:nvSpPr>
          <p:spPr>
            <a:xfrm>
              <a:off x="9025822" y="2156701"/>
              <a:ext cx="19967" cy="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10"/>
            <p:cNvSpPr/>
            <p:nvPr/>
          </p:nvSpPr>
          <p:spPr>
            <a:xfrm>
              <a:off x="7116949" y="1637815"/>
              <a:ext cx="1736283" cy="1041769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0"/>
            <p:cNvSpPr txBox="1"/>
            <p:nvPr/>
          </p:nvSpPr>
          <p:spPr>
            <a:xfrm>
              <a:off x="7116949" y="1637815"/>
              <a:ext cx="1736283" cy="1041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Julio</a:t>
              </a:r>
              <a:b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2019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 el Senado: El Ejecutivo solicita constantemente suma urgencia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10"/>
            <p:cNvSpPr/>
            <p:nvPr/>
          </p:nvSpPr>
          <p:spPr>
            <a:xfrm>
              <a:off x="1680890" y="2869247"/>
              <a:ext cx="8538450" cy="39002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5261"/>
                  </a:lnTo>
                  <a:lnTo>
                    <a:pt x="0" y="65261"/>
                  </a:lnTo>
                  <a:lnTo>
                    <a:pt x="0" y="120000"/>
                  </a:lnTo>
                </a:path>
              </a:pathLst>
            </a:custGeom>
            <a:noFill/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stealth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0"/>
            <p:cNvSpPr txBox="1"/>
            <p:nvPr/>
          </p:nvSpPr>
          <p:spPr>
            <a:xfrm>
              <a:off x="5736395" y="3062262"/>
              <a:ext cx="427440" cy="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10"/>
            <p:cNvSpPr/>
            <p:nvPr/>
          </p:nvSpPr>
          <p:spPr>
            <a:xfrm>
              <a:off x="9252578" y="1446353"/>
              <a:ext cx="1933524" cy="1424693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0"/>
            <p:cNvSpPr txBox="1"/>
            <p:nvPr/>
          </p:nvSpPr>
          <p:spPr>
            <a:xfrm>
              <a:off x="9252578" y="1446353"/>
              <a:ext cx="1933524" cy="14246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Octubre</a:t>
              </a:r>
              <a:b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2019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Aprobación en general en la Comisión de Transportes del Senado y se inicia discusión general en la Sala del Senado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10"/>
            <p:cNvSpPr/>
            <p:nvPr/>
          </p:nvSpPr>
          <p:spPr>
            <a:xfrm>
              <a:off x="2649915" y="3837311"/>
              <a:ext cx="368745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stealth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0"/>
            <p:cNvSpPr txBox="1"/>
            <p:nvPr/>
          </p:nvSpPr>
          <p:spPr>
            <a:xfrm>
              <a:off x="2824304" y="3881032"/>
              <a:ext cx="19967" cy="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10"/>
            <p:cNvSpPr/>
            <p:nvPr/>
          </p:nvSpPr>
          <p:spPr>
            <a:xfrm>
              <a:off x="710065" y="3291675"/>
              <a:ext cx="1941650" cy="1182710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0"/>
            <p:cNvSpPr txBox="1"/>
            <p:nvPr/>
          </p:nvSpPr>
          <p:spPr>
            <a:xfrm>
              <a:off x="710065" y="3291675"/>
              <a:ext cx="1941650" cy="11827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Noviembre </a:t>
              </a:r>
              <a:b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2020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 da suma urgencia al Proyecto de Ley CATI que se había perdido por otras prioridades de Congreso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10"/>
            <p:cNvSpPr/>
            <p:nvPr/>
          </p:nvSpPr>
          <p:spPr>
            <a:xfrm>
              <a:off x="4785544" y="3837311"/>
              <a:ext cx="368745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stealth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0"/>
            <p:cNvSpPr txBox="1"/>
            <p:nvPr/>
          </p:nvSpPr>
          <p:spPr>
            <a:xfrm>
              <a:off x="4959933" y="3881032"/>
              <a:ext cx="19967" cy="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0"/>
            <p:cNvSpPr/>
            <p:nvPr/>
          </p:nvSpPr>
          <p:spPr>
            <a:xfrm>
              <a:off x="3051060" y="3335133"/>
              <a:ext cx="1736283" cy="1095796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0"/>
            <p:cNvSpPr txBox="1"/>
            <p:nvPr/>
          </p:nvSpPr>
          <p:spPr>
            <a:xfrm>
              <a:off x="3051060" y="3335133"/>
              <a:ext cx="1736283" cy="10957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Abril </a:t>
              </a:r>
              <a:b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2021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Segundo trámite constitucional:</a:t>
              </a:r>
              <a:r>
                <a:rPr lang="es-ES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Aprobación en general en la Sala del Senado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0"/>
            <p:cNvSpPr/>
            <p:nvPr/>
          </p:nvSpPr>
          <p:spPr>
            <a:xfrm>
              <a:off x="6921172" y="3837311"/>
              <a:ext cx="368745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stealth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0"/>
            <p:cNvSpPr txBox="1"/>
            <p:nvPr/>
          </p:nvSpPr>
          <p:spPr>
            <a:xfrm>
              <a:off x="7095561" y="3881032"/>
              <a:ext cx="19967" cy="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0"/>
            <p:cNvSpPr/>
            <p:nvPr/>
          </p:nvSpPr>
          <p:spPr>
            <a:xfrm>
              <a:off x="5186689" y="3362146"/>
              <a:ext cx="1736283" cy="1041769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0"/>
            <p:cNvSpPr txBox="1"/>
            <p:nvPr/>
          </p:nvSpPr>
          <p:spPr>
            <a:xfrm>
              <a:off x="5186689" y="3362146"/>
              <a:ext cx="1736283" cy="1041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100" b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Abril</a:t>
              </a:r>
              <a:br>
                <a:rPr lang="es-ES" sz="1100" b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s-ES" sz="1100" b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2022</a:t>
              </a:r>
              <a:endParaRPr sz="11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 fija plazo para presentar indicaciones hasta mayo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10"/>
            <p:cNvSpPr/>
            <p:nvPr/>
          </p:nvSpPr>
          <p:spPr>
            <a:xfrm>
              <a:off x="9056800" y="3837311"/>
              <a:ext cx="368745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stealth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0"/>
            <p:cNvSpPr txBox="1"/>
            <p:nvPr/>
          </p:nvSpPr>
          <p:spPr>
            <a:xfrm>
              <a:off x="9231189" y="3881032"/>
              <a:ext cx="19967" cy="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0"/>
            <p:cNvSpPr/>
            <p:nvPr/>
          </p:nvSpPr>
          <p:spPr>
            <a:xfrm>
              <a:off x="7322317" y="3270392"/>
              <a:ext cx="1736283" cy="1225277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0"/>
            <p:cNvSpPr txBox="1"/>
            <p:nvPr/>
          </p:nvSpPr>
          <p:spPr>
            <a:xfrm>
              <a:off x="7322317" y="3270392"/>
              <a:ext cx="1736283" cy="12252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100" b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Mayo</a:t>
              </a:r>
              <a:br>
                <a:rPr lang="es-ES" sz="1100" b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s-ES" sz="1100" b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2022</a:t>
              </a:r>
              <a:endParaRPr sz="11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Indicaciones presentadas durante la discusión en general del Proyecto de Ley, en segundo trámite constitucional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10"/>
            <p:cNvSpPr/>
            <p:nvPr/>
          </p:nvSpPr>
          <p:spPr>
            <a:xfrm>
              <a:off x="1659412" y="4402116"/>
              <a:ext cx="8666674" cy="4722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4345"/>
                  </a:lnTo>
                  <a:lnTo>
                    <a:pt x="0" y="64345"/>
                  </a:lnTo>
                  <a:lnTo>
                    <a:pt x="0" y="120000"/>
                  </a:lnTo>
                </a:path>
              </a:pathLst>
            </a:custGeom>
            <a:noFill/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stealth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0"/>
            <p:cNvSpPr txBox="1"/>
            <p:nvPr/>
          </p:nvSpPr>
          <p:spPr>
            <a:xfrm>
              <a:off x="5775718" y="4636250"/>
              <a:ext cx="434062" cy="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10"/>
            <p:cNvSpPr/>
            <p:nvPr/>
          </p:nvSpPr>
          <p:spPr>
            <a:xfrm>
              <a:off x="9457945" y="3362146"/>
              <a:ext cx="1736283" cy="1041769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0"/>
            <p:cNvSpPr txBox="1"/>
            <p:nvPr/>
          </p:nvSpPr>
          <p:spPr>
            <a:xfrm>
              <a:off x="9457945" y="3362146"/>
              <a:ext cx="1736283" cy="1041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100" b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Julio 2022</a:t>
              </a:r>
              <a:endParaRPr sz="11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Segundo informe de la comisión de transportes y telecomunicaciones. Pasa a Comisión de Hacienda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10"/>
            <p:cNvSpPr/>
            <p:nvPr/>
          </p:nvSpPr>
          <p:spPr>
            <a:xfrm>
              <a:off x="2606960" y="5487238"/>
              <a:ext cx="368745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stealth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10"/>
            <p:cNvSpPr txBox="1"/>
            <p:nvPr/>
          </p:nvSpPr>
          <p:spPr>
            <a:xfrm>
              <a:off x="2781349" y="5530959"/>
              <a:ext cx="19967" cy="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10"/>
            <p:cNvSpPr/>
            <p:nvPr/>
          </p:nvSpPr>
          <p:spPr>
            <a:xfrm>
              <a:off x="710065" y="4906781"/>
              <a:ext cx="1898695" cy="1252353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10"/>
            <p:cNvSpPr txBox="1"/>
            <p:nvPr/>
          </p:nvSpPr>
          <p:spPr>
            <a:xfrm>
              <a:off x="710065" y="4906781"/>
              <a:ext cx="1898695" cy="12523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100" b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Enero</a:t>
              </a:r>
              <a:br>
                <a:rPr lang="es-ES" sz="1100" b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s-ES" sz="1100" b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2023</a:t>
              </a:r>
              <a:endParaRPr sz="11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Segundo informe Comisión de Hacienda 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Discusión particular. </a:t>
              </a:r>
              <a:r>
                <a:rPr lang="es-ES" sz="11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Aprobado con modificaciones</a:t>
              </a:r>
              <a:endParaRPr sz="1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10"/>
            <p:cNvSpPr/>
            <p:nvPr/>
          </p:nvSpPr>
          <p:spPr>
            <a:xfrm>
              <a:off x="5160789" y="5487238"/>
              <a:ext cx="368745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stealth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10"/>
            <p:cNvSpPr txBox="1"/>
            <p:nvPr/>
          </p:nvSpPr>
          <p:spPr>
            <a:xfrm>
              <a:off x="5335178" y="5530959"/>
              <a:ext cx="19967" cy="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0"/>
            <p:cNvSpPr/>
            <p:nvPr/>
          </p:nvSpPr>
          <p:spPr>
            <a:xfrm>
              <a:off x="3008105" y="4895015"/>
              <a:ext cx="2154484" cy="1275886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10"/>
            <p:cNvSpPr txBox="1"/>
            <p:nvPr/>
          </p:nvSpPr>
          <p:spPr>
            <a:xfrm>
              <a:off x="3008105" y="4895015"/>
              <a:ext cx="2154484" cy="1275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Enero</a:t>
              </a:r>
              <a:b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2023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Tercer trámite constitucional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 le da urgencia de discusión inmediata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rgbClr val="FF0000"/>
                </a:buClr>
                <a:buSzPts val="1400"/>
                <a:buFont typeface="Calibri"/>
                <a:buChar char="•"/>
              </a:pPr>
              <a:r>
                <a:rPr lang="es-ES" sz="1400" b="1" i="0" u="none" strike="noStrike" cap="non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Se aprueba la Ley CATI</a:t>
              </a:r>
              <a:endParaRPr sz="11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10"/>
            <p:cNvSpPr/>
            <p:nvPr/>
          </p:nvSpPr>
          <p:spPr>
            <a:xfrm>
              <a:off x="7296417" y="5487238"/>
              <a:ext cx="368745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stealth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10"/>
            <p:cNvSpPr txBox="1"/>
            <p:nvPr/>
          </p:nvSpPr>
          <p:spPr>
            <a:xfrm>
              <a:off x="7470806" y="5530959"/>
              <a:ext cx="19967" cy="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0"/>
            <p:cNvSpPr/>
            <p:nvPr/>
          </p:nvSpPr>
          <p:spPr>
            <a:xfrm>
              <a:off x="5561934" y="5012073"/>
              <a:ext cx="1736283" cy="1041769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10"/>
            <p:cNvSpPr txBox="1"/>
            <p:nvPr/>
          </p:nvSpPr>
          <p:spPr>
            <a:xfrm>
              <a:off x="5561934" y="5012073"/>
              <a:ext cx="1736283" cy="1041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Abril </a:t>
              </a:r>
              <a:b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2023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FF0000"/>
                </a:buClr>
                <a:buSzPts val="1100"/>
                <a:buFont typeface="Calibri"/>
                <a:buChar char="•"/>
              </a:pPr>
              <a:r>
                <a:rPr lang="es-ES" sz="1100" b="1" i="0" u="none" strike="noStrike" cap="non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Publicación ley CATI en D.O.</a:t>
              </a:r>
              <a:endParaRPr sz="11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Trabajo de reglamentos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10"/>
            <p:cNvSpPr/>
            <p:nvPr/>
          </p:nvSpPr>
          <p:spPr>
            <a:xfrm>
              <a:off x="7697563" y="5012073"/>
              <a:ext cx="1736283" cy="1041769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10"/>
            <p:cNvSpPr txBox="1"/>
            <p:nvPr/>
          </p:nvSpPr>
          <p:spPr>
            <a:xfrm>
              <a:off x="7697563" y="5012073"/>
              <a:ext cx="1736283" cy="1041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782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Octubre</a:t>
              </a:r>
              <a:b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s-E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2023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es-ES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Ingreso de reglamentos a Contraloría General de la Republica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681"/>
            <a:ext cx="12192000" cy="136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659" y="382761"/>
            <a:ext cx="1774557" cy="64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28970" y="431446"/>
            <a:ext cx="4126371" cy="70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01657" y="229517"/>
            <a:ext cx="3693248" cy="1038561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1"/>
          <p:cNvSpPr/>
          <p:nvPr/>
        </p:nvSpPr>
        <p:spPr>
          <a:xfrm>
            <a:off x="242743" y="1800247"/>
            <a:ext cx="1080135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2000"/>
              <a:buFont typeface="Arial"/>
              <a:buNone/>
            </a:pPr>
            <a:r>
              <a:rPr lang="es-ES" sz="2000" b="1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El modelo de funcionamiento del CATI se basa en tres principios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6" name="Google Shape;296;p11"/>
          <p:cNvPicPr preferRelativeResize="0"/>
          <p:nvPr/>
        </p:nvPicPr>
        <p:blipFill rotWithShape="1">
          <a:blip r:embed="rId7">
            <a:alphaModFix/>
          </a:blip>
          <a:srcRect t="34098"/>
          <a:stretch/>
        </p:blipFill>
        <p:spPr>
          <a:xfrm>
            <a:off x="612586" y="2283855"/>
            <a:ext cx="10966828" cy="4043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681"/>
            <a:ext cx="12192000" cy="136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659" y="382761"/>
            <a:ext cx="1774557" cy="64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28970" y="431446"/>
            <a:ext cx="4126371" cy="70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01657" y="229517"/>
            <a:ext cx="3693248" cy="1038561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12"/>
          <p:cNvSpPr/>
          <p:nvPr/>
        </p:nvSpPr>
        <p:spPr>
          <a:xfrm>
            <a:off x="575253" y="1391480"/>
            <a:ext cx="933719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2800"/>
              <a:buFont typeface="Corbel"/>
              <a:buNone/>
            </a:pPr>
            <a:r>
              <a:rPr lang="es-ES" sz="2800" b="1" i="0" u="none" strike="noStrike" cap="none">
                <a:solidFill>
                  <a:srgbClr val="2E75B5"/>
                </a:solidFill>
                <a:latin typeface="Corbel"/>
                <a:ea typeface="Corbel"/>
                <a:cs typeface="Corbel"/>
                <a:sym typeface="Corbel"/>
              </a:rPr>
              <a:t>Problemas que la Ley CATI desea prevenir</a:t>
            </a:r>
            <a:endParaRPr/>
          </a:p>
        </p:txBody>
      </p:sp>
      <p:sp>
        <p:nvSpPr>
          <p:cNvPr id="306" name="Google Shape;306;p12"/>
          <p:cNvSpPr/>
          <p:nvPr/>
        </p:nvSpPr>
        <p:spPr>
          <a:xfrm>
            <a:off x="1308800" y="2182015"/>
            <a:ext cx="2160000" cy="8898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400"/>
              <a:buFont typeface="Arial"/>
              <a:buNone/>
            </a:pPr>
            <a:r>
              <a:rPr lang="es-ES" sz="14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Exceso de velocidad máxima establecida</a:t>
            </a:r>
            <a:endParaRPr sz="1400" b="0" i="0" u="none" strike="noStrike" cap="non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p12" descr="Recupera tus Puntos del Carnet de Conducir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77598" y="2819952"/>
            <a:ext cx="1162765" cy="1162765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12"/>
          <p:cNvSpPr/>
          <p:nvPr/>
        </p:nvSpPr>
        <p:spPr>
          <a:xfrm>
            <a:off x="1478980" y="4192055"/>
            <a:ext cx="2160000" cy="216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400"/>
              <a:buFont typeface="Arial"/>
              <a:buNone/>
            </a:pPr>
            <a:r>
              <a:rPr lang="es-ES" sz="14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Incumplimiento de restricciones de tránsito establecidas por contaminación ambiental</a:t>
            </a:r>
            <a:endParaRPr sz="1400" b="0" i="0" u="none" strike="noStrike" cap="non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078161" y="5340247"/>
            <a:ext cx="1097497" cy="1097497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12"/>
          <p:cNvSpPr/>
          <p:nvPr/>
        </p:nvSpPr>
        <p:spPr>
          <a:xfrm>
            <a:off x="4834905" y="2107568"/>
            <a:ext cx="2160000" cy="6306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400"/>
              <a:buFont typeface="Arial"/>
              <a:buNone/>
            </a:pPr>
            <a:r>
              <a:rPr lang="es-ES" sz="14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No respetar la luz roja en cruces semaforizados</a:t>
            </a:r>
            <a:endParaRPr sz="1400" b="0" i="0" u="none" strike="noStrike" cap="non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1" name="Google Shape;311;p12" descr="Imágenes clipart Semáforo en SVG, PNG, GIF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268860" y="2819952"/>
            <a:ext cx="1237246" cy="1237246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2"/>
          <p:cNvSpPr/>
          <p:nvPr/>
        </p:nvSpPr>
        <p:spPr>
          <a:xfrm>
            <a:off x="8306166" y="2011110"/>
            <a:ext cx="2160000" cy="216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400"/>
              <a:buFont typeface="Arial"/>
              <a:buNone/>
            </a:pPr>
            <a:r>
              <a:rPr lang="es-ES" sz="14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Siniestros de tránsito, con causales identificadas o no</a:t>
            </a:r>
            <a:endParaRPr sz="1400" b="0" i="0" u="none" strike="noStrike" cap="non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3" name="Google Shape;313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880748" y="2819952"/>
            <a:ext cx="1237246" cy="1237246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12"/>
          <p:cNvSpPr/>
          <p:nvPr/>
        </p:nvSpPr>
        <p:spPr>
          <a:xfrm>
            <a:off x="4741491" y="4423185"/>
            <a:ext cx="2160000" cy="216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400"/>
              <a:buFont typeface="Arial"/>
              <a:buNone/>
            </a:pPr>
            <a:r>
              <a:rPr lang="es-ES" sz="14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Invasión de vehículos no autorizados a pistas o vías de uso exclusivo</a:t>
            </a:r>
            <a:endParaRPr sz="1400" b="0" i="0" u="none" strike="noStrike" cap="non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Google Shape;315;p12" descr="Autopista - Iconos gratis de transporte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268860" y="5244662"/>
            <a:ext cx="1107393" cy="1193082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12"/>
          <p:cNvSpPr/>
          <p:nvPr/>
        </p:nvSpPr>
        <p:spPr>
          <a:xfrm>
            <a:off x="8419371" y="4277744"/>
            <a:ext cx="2160000" cy="216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400"/>
              <a:buFont typeface="Arial"/>
              <a:buNone/>
            </a:pPr>
            <a:r>
              <a:rPr lang="es-ES" sz="14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Otras infracciones a las normas de transporte terrestre dictadas por MTT</a:t>
            </a:r>
            <a:endParaRPr sz="1400" b="0" i="0" u="none" strike="noStrike" cap="non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7" name="Google Shape;317;p12" descr="Peligro - Iconos gratis de señales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995277" y="5229338"/>
            <a:ext cx="1122717" cy="11227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30618" y="5164105"/>
            <a:ext cx="8330764" cy="880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30617" y="442743"/>
            <a:ext cx="8330765" cy="1756137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3"/>
          <p:cNvSpPr txBox="1"/>
          <p:nvPr/>
        </p:nvSpPr>
        <p:spPr>
          <a:xfrm>
            <a:off x="0" y="2967171"/>
            <a:ext cx="12192000" cy="755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5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MUCHAS GRACIAS!</a:t>
            </a:r>
            <a:endParaRPr sz="8000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3"/>
          <p:cNvSpPr txBox="1"/>
          <p:nvPr/>
        </p:nvSpPr>
        <p:spPr>
          <a:xfrm>
            <a:off x="1356907" y="3800118"/>
            <a:ext cx="9478185" cy="669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>
                <a:solidFill>
                  <a:srgbClr val="00AFEF"/>
                </a:solidFill>
                <a:latin typeface="Arial"/>
                <a:ea typeface="Arial"/>
                <a:cs typeface="Arial"/>
                <a:sym typeface="Arial"/>
              </a:rPr>
              <a:t>Marcela Espinosa Leyton</a:t>
            </a:r>
            <a:endParaRPr sz="4000">
              <a:solidFill>
                <a:srgbClr val="00AFE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3"/>
          <p:cNvSpPr txBox="1"/>
          <p:nvPr/>
        </p:nvSpPr>
        <p:spPr>
          <a:xfrm>
            <a:off x="1356905" y="4235629"/>
            <a:ext cx="9478185" cy="598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6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mespinosa@mtt.gob.cl </a:t>
            </a:r>
            <a:endParaRPr sz="2800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915</Words>
  <Application>Microsoft Office PowerPoint</Application>
  <PresentationFormat>Panorámica</PresentationFormat>
  <Paragraphs>176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Roboto</vt:lpstr>
      <vt:lpstr>Calibri</vt:lpstr>
      <vt:lpstr>Verdana</vt:lpstr>
      <vt:lpstr>Corbel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Vignolo</dc:creator>
  <cp:lastModifiedBy>Visionarios S.A</cp:lastModifiedBy>
  <cp:revision>1</cp:revision>
  <dcterms:created xsi:type="dcterms:W3CDTF">2022-06-04T00:49:06Z</dcterms:created>
  <dcterms:modified xsi:type="dcterms:W3CDTF">2024-04-11T22:15:48Z</dcterms:modified>
</cp:coreProperties>
</file>